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4199C5-C0B1-4866-B3D1-E57349405E9A}"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07F9C-DEF8-4A00-87B2-A76ABE48146E}" type="slidenum">
              <a:rPr lang="en-US" smtClean="0"/>
              <a:t>‹#›</a:t>
            </a:fld>
            <a:endParaRPr lang="en-US"/>
          </a:p>
        </p:txBody>
      </p:sp>
    </p:spTree>
    <p:extLst>
      <p:ext uri="{BB962C8B-B14F-4D97-AF65-F5344CB8AC3E}">
        <p14:creationId xmlns:p14="http://schemas.microsoft.com/office/powerpoint/2010/main" val="2108896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199C5-C0B1-4866-B3D1-E57349405E9A}"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07F9C-DEF8-4A00-87B2-A76ABE48146E}" type="slidenum">
              <a:rPr lang="en-US" smtClean="0"/>
              <a:t>‹#›</a:t>
            </a:fld>
            <a:endParaRPr lang="en-US"/>
          </a:p>
        </p:txBody>
      </p:sp>
    </p:spTree>
    <p:extLst>
      <p:ext uri="{BB962C8B-B14F-4D97-AF65-F5344CB8AC3E}">
        <p14:creationId xmlns:p14="http://schemas.microsoft.com/office/powerpoint/2010/main" val="1262037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199C5-C0B1-4866-B3D1-E57349405E9A}"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07F9C-DEF8-4A00-87B2-A76ABE48146E}" type="slidenum">
              <a:rPr lang="en-US" smtClean="0"/>
              <a:t>‹#›</a:t>
            </a:fld>
            <a:endParaRPr lang="en-US"/>
          </a:p>
        </p:txBody>
      </p:sp>
    </p:spTree>
    <p:extLst>
      <p:ext uri="{BB962C8B-B14F-4D97-AF65-F5344CB8AC3E}">
        <p14:creationId xmlns:p14="http://schemas.microsoft.com/office/powerpoint/2010/main" val="796626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199C5-C0B1-4866-B3D1-E57349405E9A}"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07F9C-DEF8-4A00-87B2-A76ABE48146E}" type="slidenum">
              <a:rPr lang="en-US" smtClean="0"/>
              <a:t>‹#›</a:t>
            </a:fld>
            <a:endParaRPr lang="en-US"/>
          </a:p>
        </p:txBody>
      </p:sp>
    </p:spTree>
    <p:extLst>
      <p:ext uri="{BB962C8B-B14F-4D97-AF65-F5344CB8AC3E}">
        <p14:creationId xmlns:p14="http://schemas.microsoft.com/office/powerpoint/2010/main" val="1256917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4199C5-C0B1-4866-B3D1-E57349405E9A}"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07F9C-DEF8-4A00-87B2-A76ABE48146E}" type="slidenum">
              <a:rPr lang="en-US" smtClean="0"/>
              <a:t>‹#›</a:t>
            </a:fld>
            <a:endParaRPr lang="en-US"/>
          </a:p>
        </p:txBody>
      </p:sp>
    </p:spTree>
    <p:extLst>
      <p:ext uri="{BB962C8B-B14F-4D97-AF65-F5344CB8AC3E}">
        <p14:creationId xmlns:p14="http://schemas.microsoft.com/office/powerpoint/2010/main" val="4114348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4199C5-C0B1-4866-B3D1-E57349405E9A}"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07F9C-DEF8-4A00-87B2-A76ABE48146E}" type="slidenum">
              <a:rPr lang="en-US" smtClean="0"/>
              <a:t>‹#›</a:t>
            </a:fld>
            <a:endParaRPr lang="en-US"/>
          </a:p>
        </p:txBody>
      </p:sp>
    </p:spTree>
    <p:extLst>
      <p:ext uri="{BB962C8B-B14F-4D97-AF65-F5344CB8AC3E}">
        <p14:creationId xmlns:p14="http://schemas.microsoft.com/office/powerpoint/2010/main" val="3032182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4199C5-C0B1-4866-B3D1-E57349405E9A}" type="datetimeFigureOut">
              <a:rPr lang="en-US" smtClean="0"/>
              <a:t>4/30/2015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C07F9C-DEF8-4A00-87B2-A76ABE48146E}" type="slidenum">
              <a:rPr lang="en-US" smtClean="0"/>
              <a:t>‹#›</a:t>
            </a:fld>
            <a:endParaRPr lang="en-US"/>
          </a:p>
        </p:txBody>
      </p:sp>
    </p:spTree>
    <p:extLst>
      <p:ext uri="{BB962C8B-B14F-4D97-AF65-F5344CB8AC3E}">
        <p14:creationId xmlns:p14="http://schemas.microsoft.com/office/powerpoint/2010/main" val="368783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4199C5-C0B1-4866-B3D1-E57349405E9A}" type="datetimeFigureOut">
              <a:rPr lang="en-US" smtClean="0"/>
              <a:t>4/30/2015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C07F9C-DEF8-4A00-87B2-A76ABE48146E}" type="slidenum">
              <a:rPr lang="en-US" smtClean="0"/>
              <a:t>‹#›</a:t>
            </a:fld>
            <a:endParaRPr lang="en-US"/>
          </a:p>
        </p:txBody>
      </p:sp>
    </p:spTree>
    <p:extLst>
      <p:ext uri="{BB962C8B-B14F-4D97-AF65-F5344CB8AC3E}">
        <p14:creationId xmlns:p14="http://schemas.microsoft.com/office/powerpoint/2010/main" val="16120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199C5-C0B1-4866-B3D1-E57349405E9A}" type="datetimeFigureOut">
              <a:rPr lang="en-US" smtClean="0"/>
              <a:t>4/30/2015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C07F9C-DEF8-4A00-87B2-A76ABE48146E}" type="slidenum">
              <a:rPr lang="en-US" smtClean="0"/>
              <a:t>‹#›</a:t>
            </a:fld>
            <a:endParaRPr lang="en-US"/>
          </a:p>
        </p:txBody>
      </p:sp>
    </p:spTree>
    <p:extLst>
      <p:ext uri="{BB962C8B-B14F-4D97-AF65-F5344CB8AC3E}">
        <p14:creationId xmlns:p14="http://schemas.microsoft.com/office/powerpoint/2010/main" val="1926803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4199C5-C0B1-4866-B3D1-E57349405E9A}"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07F9C-DEF8-4A00-87B2-A76ABE48146E}" type="slidenum">
              <a:rPr lang="en-US" smtClean="0"/>
              <a:t>‹#›</a:t>
            </a:fld>
            <a:endParaRPr lang="en-US"/>
          </a:p>
        </p:txBody>
      </p:sp>
    </p:spTree>
    <p:extLst>
      <p:ext uri="{BB962C8B-B14F-4D97-AF65-F5344CB8AC3E}">
        <p14:creationId xmlns:p14="http://schemas.microsoft.com/office/powerpoint/2010/main" val="1583992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4199C5-C0B1-4866-B3D1-E57349405E9A}"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07F9C-DEF8-4A00-87B2-A76ABE48146E}" type="slidenum">
              <a:rPr lang="en-US" smtClean="0"/>
              <a:t>‹#›</a:t>
            </a:fld>
            <a:endParaRPr lang="en-US"/>
          </a:p>
        </p:txBody>
      </p:sp>
    </p:spTree>
    <p:extLst>
      <p:ext uri="{BB962C8B-B14F-4D97-AF65-F5344CB8AC3E}">
        <p14:creationId xmlns:p14="http://schemas.microsoft.com/office/powerpoint/2010/main" val="3796848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4199C5-C0B1-4866-B3D1-E57349405E9A}" type="datetimeFigureOut">
              <a:rPr lang="en-US" smtClean="0"/>
              <a:t>4/30/2015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C07F9C-DEF8-4A00-87B2-A76ABE48146E}" type="slidenum">
              <a:rPr lang="en-US" smtClean="0"/>
              <a:t>‹#›</a:t>
            </a:fld>
            <a:endParaRPr lang="en-US"/>
          </a:p>
        </p:txBody>
      </p:sp>
    </p:spTree>
    <p:extLst>
      <p:ext uri="{BB962C8B-B14F-4D97-AF65-F5344CB8AC3E}">
        <p14:creationId xmlns:p14="http://schemas.microsoft.com/office/powerpoint/2010/main" val="2907187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religioustolerance.org/wic_beli.htm"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www.history.com/topics/salem-witch-trials" TargetMode="External"/><Relationship Id="rId2" Type="http://schemas.openxmlformats.org/officeDocument/2006/relationships/hyperlink" Target="https://carm.org/religious-movements/wicca/history-and-origins-wicca" TargetMode="External"/><Relationship Id="rId1" Type="http://schemas.openxmlformats.org/officeDocument/2006/relationships/slideLayout" Target="../slideLayouts/slideLayout1.xml"/><Relationship Id="rId5" Type="http://schemas.openxmlformats.org/officeDocument/2006/relationships/hyperlink" Target="http://modernalchemyst.hubpages.com/hub/The-10-Most-Annoying-Things-Christians-Say-to-Pagans-Witches-Wiccans" TargetMode="External"/><Relationship Id="rId4" Type="http://schemas.openxmlformats.org/officeDocument/2006/relationships/hyperlink" Target="http://www.religioustolerance.org/wic_beli.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b="1" dirty="0" smtClean="0"/>
              <a:t>WICCA</a:t>
            </a:r>
            <a:endParaRPr lang="en-US" sz="9600" b="1" dirty="0"/>
          </a:p>
        </p:txBody>
      </p:sp>
      <p:sp>
        <p:nvSpPr>
          <p:cNvPr id="3" name="Subtitle 2"/>
          <p:cNvSpPr>
            <a:spLocks noGrp="1"/>
          </p:cNvSpPr>
          <p:nvPr>
            <p:ph type="subTitle" idx="1"/>
          </p:nvPr>
        </p:nvSpPr>
        <p:spPr/>
        <p:txBody>
          <a:bodyPr>
            <a:normAutofit lnSpcReduction="10000"/>
          </a:bodyPr>
          <a:lstStyle/>
          <a:p>
            <a:r>
              <a:rPr lang="en-US" i="1" dirty="0" smtClean="0"/>
              <a:t>The history, explanation, and current issues of it all</a:t>
            </a:r>
          </a:p>
          <a:p>
            <a:endParaRPr lang="en-US" dirty="0"/>
          </a:p>
          <a:p>
            <a:endParaRPr lang="en-US" dirty="0" smtClean="0"/>
          </a:p>
          <a:p>
            <a:r>
              <a:rPr lang="en-US" dirty="0" smtClean="0"/>
              <a:t>Danielle Jenkins</a:t>
            </a:r>
            <a:endParaRPr lang="en-US" dirty="0"/>
          </a:p>
        </p:txBody>
      </p:sp>
    </p:spTree>
    <p:extLst>
      <p:ext uri="{BB962C8B-B14F-4D97-AF65-F5344CB8AC3E}">
        <p14:creationId xmlns:p14="http://schemas.microsoft.com/office/powerpoint/2010/main" val="2483178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49950" y="1042987"/>
            <a:ext cx="4638675" cy="4762500"/>
          </a:xfrm>
        </p:spPr>
      </p:pic>
      <p:sp>
        <p:nvSpPr>
          <p:cNvPr id="4" name="Text Placeholder 3"/>
          <p:cNvSpPr>
            <a:spLocks noGrp="1"/>
          </p:cNvSpPr>
          <p:nvPr>
            <p:ph type="body" sz="half" idx="2"/>
          </p:nvPr>
        </p:nvSpPr>
        <p:spPr/>
        <p:txBody>
          <a:bodyPr>
            <a:normAutofit lnSpcReduction="10000"/>
          </a:bodyPr>
          <a:lstStyle/>
          <a:p>
            <a:pPr marL="285750" indent="-285750">
              <a:buFont typeface="Wingdings" panose="05000000000000000000" pitchFamily="2" charset="2"/>
              <a:buChar char="Ø"/>
            </a:pPr>
            <a:r>
              <a:rPr lang="en-US" dirty="0" smtClean="0"/>
              <a:t>Wicca is mainly a 20th century idea of ancient nature worship systems based out of northern Europe that existed thousands of years ago.</a:t>
            </a:r>
          </a:p>
          <a:p>
            <a:pPr marL="285750" indent="-285750">
              <a:buFont typeface="Wingdings" panose="05000000000000000000" pitchFamily="2" charset="2"/>
              <a:buChar char="Ø"/>
            </a:pPr>
            <a:r>
              <a:rPr lang="en-US" dirty="0" smtClean="0"/>
              <a:t>These pagan oriented nature worship systems were practiced for years on end but were mainly practiced in secret (and still are today). The secrecy was especially necessary during the European dominance of the Roman Catholic Church.</a:t>
            </a:r>
          </a:p>
          <a:p>
            <a:pPr marL="285750" indent="-285750">
              <a:buFont typeface="Wingdings" panose="05000000000000000000" pitchFamily="2" charset="2"/>
              <a:buChar char="Ø"/>
            </a:pPr>
            <a:r>
              <a:rPr lang="en-US" dirty="0" smtClean="0"/>
              <a:t>Unlike other religions, Wicca mainly focuses on the woman. Since woman brings life into the world. Males do not dominate this religion unlike many religion and cultures.</a:t>
            </a:r>
            <a:endParaRPr lang="en-US" dirty="0"/>
          </a:p>
        </p:txBody>
      </p:sp>
    </p:spTree>
    <p:extLst>
      <p:ext uri="{BB962C8B-B14F-4D97-AF65-F5344CB8AC3E}">
        <p14:creationId xmlns:p14="http://schemas.microsoft.com/office/powerpoint/2010/main" val="3014416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Wicca In Salem’s Past </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02413" y="1275008"/>
            <a:ext cx="4177204" cy="3915178"/>
          </a:xfrm>
        </p:spPr>
      </p:pic>
      <p:sp>
        <p:nvSpPr>
          <p:cNvPr id="4" name="Text Placeholder 3"/>
          <p:cNvSpPr>
            <a:spLocks noGrp="1"/>
          </p:cNvSpPr>
          <p:nvPr>
            <p:ph type="body" sz="half" idx="2"/>
          </p:nvPr>
        </p:nvSpPr>
        <p:spPr/>
        <p:txBody>
          <a:bodyPr/>
          <a:lstStyle/>
          <a:p>
            <a:pPr marL="285750" indent="-285750">
              <a:buFont typeface="Wingdings" panose="05000000000000000000" pitchFamily="2" charset="2"/>
              <a:buChar char="Ø"/>
            </a:pPr>
            <a:r>
              <a:rPr lang="en-US" dirty="0" smtClean="0"/>
              <a:t>The Salem Witch trials began in the spring of 1692.</a:t>
            </a:r>
          </a:p>
          <a:p>
            <a:pPr marL="285750" indent="-285750">
              <a:buFont typeface="Wingdings" panose="05000000000000000000" pitchFamily="2" charset="2"/>
              <a:buChar char="Ø"/>
            </a:pPr>
            <a:r>
              <a:rPr lang="en-US" dirty="0" smtClean="0"/>
              <a:t>Several young girls in the village claimed to be processed by the devil due to several of the locals doing witchcraft.</a:t>
            </a:r>
          </a:p>
          <a:p>
            <a:pPr marL="285750" indent="-285750">
              <a:buFont typeface="Wingdings" panose="05000000000000000000" pitchFamily="2" charset="2"/>
              <a:buChar char="Ø"/>
            </a:pPr>
            <a:r>
              <a:rPr lang="en-US" dirty="0" smtClean="0"/>
              <a:t>Since this time, the court had cleared the name of the accused</a:t>
            </a:r>
          </a:p>
          <a:p>
            <a:pPr marL="285750" indent="-285750">
              <a:buFont typeface="Wingdings" panose="05000000000000000000" pitchFamily="2" charset="2"/>
              <a:buChar char="Ø"/>
            </a:pPr>
            <a:r>
              <a:rPr lang="en-US" dirty="0" smtClean="0"/>
              <a:t>It is known that all of the accused were falsely accused and not witches</a:t>
            </a:r>
          </a:p>
          <a:p>
            <a:pPr marL="285750" indent="-285750">
              <a:buFont typeface="Wingdings" panose="05000000000000000000" pitchFamily="2" charset="2"/>
              <a:buChar char="Ø"/>
            </a:pPr>
            <a:r>
              <a:rPr lang="en-US" dirty="0" smtClean="0"/>
              <a:t>Currently, Wicca does take place in Salem on a daily basis</a:t>
            </a:r>
            <a:endParaRPr lang="en-US" dirty="0"/>
          </a:p>
        </p:txBody>
      </p:sp>
    </p:spTree>
    <p:extLst>
      <p:ext uri="{BB962C8B-B14F-4D97-AF65-F5344CB8AC3E}">
        <p14:creationId xmlns:p14="http://schemas.microsoft.com/office/powerpoint/2010/main" val="555092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Exactly is Wicca?</a:t>
            </a:r>
            <a:endParaRPr lang="en-US" dirty="0"/>
          </a:p>
        </p:txBody>
      </p:sp>
      <p:sp>
        <p:nvSpPr>
          <p:cNvPr id="3" name="Text Placeholder 2"/>
          <p:cNvSpPr>
            <a:spLocks noGrp="1"/>
          </p:cNvSpPr>
          <p:nvPr>
            <p:ph type="body" idx="1"/>
          </p:nvPr>
        </p:nvSpPr>
        <p:spPr>
          <a:xfrm>
            <a:off x="698120" y="1027906"/>
            <a:ext cx="5157787" cy="823912"/>
          </a:xfrm>
        </p:spPr>
        <p:txBody>
          <a:bodyPr/>
          <a:lstStyle/>
          <a:p>
            <a:r>
              <a:rPr lang="en-US" b="0" dirty="0" smtClean="0"/>
              <a:t>Ideas and Principles</a:t>
            </a:r>
            <a:endParaRPr lang="en-US" b="0" dirty="0"/>
          </a:p>
        </p:txBody>
      </p:sp>
      <p:sp>
        <p:nvSpPr>
          <p:cNvPr id="4" name="Content Placeholder 3"/>
          <p:cNvSpPr>
            <a:spLocks noGrp="1"/>
          </p:cNvSpPr>
          <p:nvPr>
            <p:ph sz="half" idx="2"/>
          </p:nvPr>
        </p:nvSpPr>
        <p:spPr>
          <a:xfrm>
            <a:off x="839788" y="1880794"/>
            <a:ext cx="5157787" cy="4191939"/>
          </a:xfrm>
        </p:spPr>
        <p:txBody>
          <a:bodyPr>
            <a:normAutofit fontScale="85000" lnSpcReduction="10000"/>
          </a:bodyPr>
          <a:lstStyle/>
          <a:p>
            <a:r>
              <a:rPr lang="en-US" sz="2000" dirty="0"/>
              <a:t>“Wicca has no high authority, no single leader, no prophet and no Bible to dictate its laws and </a:t>
            </a:r>
            <a:r>
              <a:rPr lang="en-US" sz="2000" dirty="0" smtClean="0"/>
              <a:t>beliefs</a:t>
            </a:r>
            <a:r>
              <a:rPr lang="en-US" sz="2000" dirty="0"/>
              <a:t>”. </a:t>
            </a:r>
            <a:r>
              <a:rPr lang="en-US" sz="2000" dirty="0" smtClean="0"/>
              <a:t>– George Knowles</a:t>
            </a:r>
          </a:p>
          <a:p>
            <a:r>
              <a:rPr lang="en-US" sz="2000" dirty="0" smtClean="0"/>
              <a:t>Christians have 10 commandments… Wicca's have 13 Principles </a:t>
            </a:r>
            <a:r>
              <a:rPr lang="en-US" sz="2000" dirty="0" smtClean="0">
                <a:hlinkClick r:id="rId2"/>
              </a:rPr>
              <a:t>http://www.religioustolerance.org/wic_beli.htm</a:t>
            </a:r>
            <a:endParaRPr lang="en-US" sz="2000" dirty="0" smtClean="0"/>
          </a:p>
          <a:p>
            <a:r>
              <a:rPr lang="en-US" sz="2000" dirty="0" smtClean="0"/>
              <a:t>Main focuses are male and female are equal.</a:t>
            </a:r>
          </a:p>
          <a:p>
            <a:r>
              <a:rPr lang="en-US" sz="2000" dirty="0" smtClean="0"/>
              <a:t>Receive energy and appreciate environment</a:t>
            </a:r>
          </a:p>
          <a:p>
            <a:r>
              <a:rPr lang="en-US" sz="2000" dirty="0" smtClean="0"/>
              <a:t>They do not want their religion oppressed (especially by conservative Christians)</a:t>
            </a:r>
          </a:p>
          <a:p>
            <a:r>
              <a:rPr lang="en-US" sz="2000" dirty="0" smtClean="0"/>
              <a:t>Wicca is usually practices solitarily, but sometimes they form groups also known as Covens</a:t>
            </a:r>
          </a:p>
          <a:p>
            <a:r>
              <a:rPr lang="en-US" sz="2000" dirty="0" smtClean="0"/>
              <a:t>Wiccans do not believe in the devil</a:t>
            </a:r>
          </a:p>
          <a:p>
            <a:r>
              <a:rPr lang="en-US" sz="2000" dirty="0" smtClean="0"/>
              <a:t>VIDEO </a:t>
            </a:r>
            <a:r>
              <a:rPr lang="en-US" sz="2000" dirty="0" smtClean="0">
                <a:sym typeface="Wingdings" panose="05000000000000000000" pitchFamily="2" charset="2"/>
              </a:rPr>
              <a:t> https://www.youtube.com/watch?v=EwDz8HOOg58</a:t>
            </a:r>
            <a:endParaRPr lang="en-US" sz="2000" dirty="0" smtClean="0"/>
          </a:p>
          <a:p>
            <a:endParaRPr lang="en-US" dirty="0" smtClean="0"/>
          </a:p>
          <a:p>
            <a:endParaRPr lang="en-US" dirty="0"/>
          </a:p>
        </p:txBody>
      </p:sp>
      <p:sp>
        <p:nvSpPr>
          <p:cNvPr id="5" name="Text Placeholder 4"/>
          <p:cNvSpPr>
            <a:spLocks noGrp="1"/>
          </p:cNvSpPr>
          <p:nvPr>
            <p:ph type="body" sz="quarter" idx="3"/>
          </p:nvPr>
        </p:nvSpPr>
        <p:spPr>
          <a:xfrm>
            <a:off x="6313868" y="457670"/>
            <a:ext cx="5183188" cy="823912"/>
          </a:xfrm>
        </p:spPr>
        <p:txBody>
          <a:bodyPr>
            <a:normAutofit lnSpcReduction="10000"/>
          </a:bodyPr>
          <a:lstStyle/>
          <a:p>
            <a:r>
              <a:rPr lang="en-US" dirty="0" smtClean="0"/>
              <a:t>  </a:t>
            </a:r>
          </a:p>
          <a:p>
            <a:r>
              <a:rPr lang="en-US" dirty="0"/>
              <a:t> </a:t>
            </a:r>
            <a:r>
              <a:rPr lang="en-US" dirty="0" smtClean="0"/>
              <a:t> </a:t>
            </a:r>
            <a:endParaRPr lang="en-US" dirty="0"/>
          </a:p>
        </p:txBody>
      </p:sp>
      <p:pic>
        <p:nvPicPr>
          <p:cNvPr id="7" name="Content Placeholder 6"/>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7263622" y="2093119"/>
            <a:ext cx="3940997" cy="4603894"/>
          </a:xfrm>
        </p:spPr>
      </p:pic>
    </p:spTree>
    <p:extLst>
      <p:ext uri="{BB962C8B-B14F-4D97-AF65-F5344CB8AC3E}">
        <p14:creationId xmlns:p14="http://schemas.microsoft.com/office/powerpoint/2010/main" val="2854407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Religious Symbol</a:t>
            </a:r>
            <a:endParaRPr lang="en-US" sz="44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32475" y="457201"/>
            <a:ext cx="6119119" cy="6162540"/>
          </a:xfrm>
        </p:spPr>
      </p:pic>
      <p:sp>
        <p:nvSpPr>
          <p:cNvPr id="4" name="Text Placeholder 3"/>
          <p:cNvSpPr>
            <a:spLocks noGrp="1"/>
          </p:cNvSpPr>
          <p:nvPr>
            <p:ph type="body" sz="half" idx="2"/>
          </p:nvPr>
        </p:nvSpPr>
        <p:spPr>
          <a:xfrm>
            <a:off x="942819" y="2405130"/>
            <a:ext cx="3932237" cy="3811588"/>
          </a:xfrm>
        </p:spPr>
        <p:txBody>
          <a:bodyPr>
            <a:normAutofit/>
          </a:bodyPr>
          <a:lstStyle/>
          <a:p>
            <a:pPr marL="285750" indent="-285750">
              <a:buFont typeface="Wingdings" panose="05000000000000000000" pitchFamily="2" charset="2"/>
              <a:buChar char="Ø"/>
            </a:pPr>
            <a:endParaRPr lang="en-US" sz="2000" dirty="0" smtClean="0"/>
          </a:p>
          <a:p>
            <a:pPr marL="285750" indent="-285750">
              <a:buFont typeface="Wingdings" panose="05000000000000000000" pitchFamily="2" charset="2"/>
              <a:buChar char="Ø"/>
            </a:pPr>
            <a:r>
              <a:rPr lang="en-US" sz="2000" dirty="0" smtClean="0"/>
              <a:t>Wicca’s religious symbol is the pentagon</a:t>
            </a:r>
          </a:p>
          <a:p>
            <a:pPr marL="285750" indent="-285750">
              <a:buFont typeface="Wingdings" panose="05000000000000000000" pitchFamily="2" charset="2"/>
              <a:buChar char="Ø"/>
            </a:pPr>
            <a:r>
              <a:rPr lang="en-US" sz="2000" dirty="0" smtClean="0"/>
              <a:t>Four of the five points  represent the elements of nature (air. Earth, fire, and water</a:t>
            </a:r>
          </a:p>
          <a:p>
            <a:pPr marL="285750" indent="-285750">
              <a:buFont typeface="Wingdings" panose="05000000000000000000" pitchFamily="2" charset="2"/>
              <a:buChar char="Ø"/>
            </a:pPr>
            <a:r>
              <a:rPr lang="en-US" sz="2000" dirty="0" smtClean="0"/>
              <a:t>The top point represent the spirit</a:t>
            </a:r>
          </a:p>
          <a:p>
            <a:pPr marL="285750" indent="-285750">
              <a:buFont typeface="Wingdings" panose="05000000000000000000" pitchFamily="2" charset="2"/>
              <a:buChar char="Ø"/>
            </a:pPr>
            <a:r>
              <a:rPr lang="en-US" sz="2000" dirty="0" smtClean="0"/>
              <a:t>The pentagon is meant to represent a balance between oneself and nature</a:t>
            </a:r>
            <a:endParaRPr lang="en-US" sz="2000" dirty="0"/>
          </a:p>
        </p:txBody>
      </p:sp>
    </p:spTree>
    <p:extLst>
      <p:ext uri="{BB962C8B-B14F-4D97-AF65-F5344CB8AC3E}">
        <p14:creationId xmlns:p14="http://schemas.microsoft.com/office/powerpoint/2010/main" val="29248161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Confrontations with Wiccans</a:t>
            </a:r>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426558" y="457200"/>
            <a:ext cx="5100034" cy="5505718"/>
          </a:xfrm>
        </p:spPr>
      </p:pic>
      <p:sp>
        <p:nvSpPr>
          <p:cNvPr id="4" name="Text Placeholder 3"/>
          <p:cNvSpPr>
            <a:spLocks noGrp="1"/>
          </p:cNvSpPr>
          <p:nvPr>
            <p:ph type="body" sz="half" idx="2"/>
          </p:nvPr>
        </p:nvSpPr>
        <p:spPr/>
        <p:txBody>
          <a:bodyPr>
            <a:normAutofit fontScale="92500" lnSpcReduction="20000"/>
          </a:bodyPr>
          <a:lstStyle/>
          <a:p>
            <a:r>
              <a:rPr lang="en-US" dirty="0" smtClean="0"/>
              <a:t>Christians continuously attack the Wicca religions due to lack of understanding</a:t>
            </a:r>
          </a:p>
          <a:p>
            <a:r>
              <a:rPr lang="en-US" dirty="0" smtClean="0"/>
              <a:t>Common Misconceptions are:</a:t>
            </a:r>
          </a:p>
          <a:p>
            <a:pPr marL="285750" indent="-285750">
              <a:buFont typeface="Wingdings" panose="05000000000000000000" pitchFamily="2" charset="2"/>
              <a:buChar char="Ø"/>
            </a:pPr>
            <a:r>
              <a:rPr lang="en-US" dirty="0" smtClean="0"/>
              <a:t>Wiccans worship the devil</a:t>
            </a:r>
          </a:p>
          <a:p>
            <a:pPr marL="285750" indent="-285750">
              <a:buFont typeface="Wingdings" panose="05000000000000000000" pitchFamily="2" charset="2"/>
              <a:buChar char="Ø"/>
            </a:pPr>
            <a:r>
              <a:rPr lang="en-US" dirty="0" smtClean="0"/>
              <a:t>Wiccan’s freely curse people</a:t>
            </a:r>
          </a:p>
          <a:p>
            <a:pPr marL="285750" indent="-285750">
              <a:buFont typeface="Wingdings" panose="05000000000000000000" pitchFamily="2" charset="2"/>
              <a:buChar char="Ø"/>
            </a:pPr>
            <a:r>
              <a:rPr lang="en-US" dirty="0" smtClean="0"/>
              <a:t>The pentacle is an evil</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smtClean="0"/>
              <a:t>“I've noticed that the most vociferous attackers of Paganism online are Christians. I don't have anything against the Christian faith, but the simple truth is, it's not people of the Jewish faith quoting off-topic passages of the Torah on our message boards, it's not atheists telling us to turn away from our "evil ways," and it's not Hindus who spam our websites </a:t>
            </a:r>
            <a:r>
              <a:rPr lang="en-US" dirty="0" err="1" smtClean="0"/>
              <a:t>en</a:t>
            </a:r>
            <a:r>
              <a:rPr lang="en-US" dirty="0" smtClean="0"/>
              <a:t> masse by proselytizing.” –Jo </a:t>
            </a:r>
          </a:p>
        </p:txBody>
      </p:sp>
    </p:spTree>
    <p:extLst>
      <p:ext uri="{BB962C8B-B14F-4D97-AF65-F5344CB8AC3E}">
        <p14:creationId xmlns:p14="http://schemas.microsoft.com/office/powerpoint/2010/main" val="4169749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Sources</a:t>
            </a:r>
            <a:endParaRPr lang="en-US" dirty="0"/>
          </a:p>
        </p:txBody>
      </p:sp>
      <p:sp>
        <p:nvSpPr>
          <p:cNvPr id="3" name="Subtitle 2"/>
          <p:cNvSpPr>
            <a:spLocks noGrp="1"/>
          </p:cNvSpPr>
          <p:nvPr>
            <p:ph type="subTitle" idx="1"/>
          </p:nvPr>
        </p:nvSpPr>
        <p:spPr/>
        <p:txBody>
          <a:bodyPr>
            <a:normAutofit fontScale="92500" lnSpcReduction="20000"/>
          </a:bodyPr>
          <a:lstStyle/>
          <a:p>
            <a:r>
              <a:rPr lang="en-US" u="sng" dirty="0">
                <a:hlinkClick r:id="rId2"/>
              </a:rPr>
              <a:t>https://carm.org/religious-movements/wicca/history-and-origins-wicca</a:t>
            </a:r>
            <a:endParaRPr lang="en-US" dirty="0"/>
          </a:p>
          <a:p>
            <a:r>
              <a:rPr lang="en-US" u="sng" dirty="0">
                <a:hlinkClick r:id="rId3"/>
              </a:rPr>
              <a:t>http://www.history.com/topics/salem-witch-trials</a:t>
            </a:r>
            <a:endParaRPr lang="en-US" dirty="0"/>
          </a:p>
          <a:p>
            <a:r>
              <a:rPr lang="en-US" u="sng" dirty="0">
                <a:hlinkClick r:id="rId4"/>
              </a:rPr>
              <a:t>http://www.religioustolerance.org/wic_beli.htm</a:t>
            </a:r>
            <a:endParaRPr lang="en-US" dirty="0"/>
          </a:p>
          <a:p>
            <a:r>
              <a:rPr lang="en-US" u="sng" dirty="0">
                <a:hlinkClick r:id="rId5"/>
              </a:rPr>
              <a:t>http://</a:t>
            </a:r>
            <a:r>
              <a:rPr lang="en-US" u="sng" dirty="0" smtClean="0">
                <a:hlinkClick r:id="rId5"/>
              </a:rPr>
              <a:t>modernalchemyst.hubpages.com/hub/The-10-Most-Annoying-Things-Christians-Say-to-Pagans-Witches-Wiccans</a:t>
            </a:r>
            <a:endParaRPr lang="en-US" u="sng" dirty="0" smtClean="0"/>
          </a:p>
          <a:p>
            <a:endParaRPr lang="en-US" u="sng" dirty="0" smtClean="0"/>
          </a:p>
          <a:p>
            <a:endParaRPr lang="en-US" dirty="0"/>
          </a:p>
          <a:p>
            <a:endParaRPr lang="en-US" dirty="0"/>
          </a:p>
        </p:txBody>
      </p:sp>
    </p:spTree>
    <p:extLst>
      <p:ext uri="{BB962C8B-B14F-4D97-AF65-F5344CB8AC3E}">
        <p14:creationId xmlns:p14="http://schemas.microsoft.com/office/powerpoint/2010/main" val="1406432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403</Words>
  <Application>Microsoft Office PowerPoint</Application>
  <PresentationFormat>Widescreen</PresentationFormat>
  <Paragraphs>47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WICCA</vt:lpstr>
      <vt:lpstr>History </vt:lpstr>
      <vt:lpstr>Wicca In Salem’s Past </vt:lpstr>
      <vt:lpstr>What Exactly is Wicca?</vt:lpstr>
      <vt:lpstr>Religious Symbol</vt:lpstr>
      <vt:lpstr>Confrontations with Wiccans</vt:lpstr>
      <vt:lpstr>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WICCA</dc:title>
  <dc:creator>Danielle Jenkins</dc:creator>
  <cp:lastModifiedBy>Danielle Jenkins</cp:lastModifiedBy>
  <cp:revision>10</cp:revision>
  <dcterms:created xsi:type="dcterms:W3CDTF">2015-04-30T15:51:49Z</dcterms:created>
  <dcterms:modified xsi:type="dcterms:W3CDTF">2015-04-30T17:28:57Z</dcterms:modified>
</cp:coreProperties>
</file>